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28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d310376a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bd310376a2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d310376a2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bd310376a2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Pohádka o Perníkové chaloupce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d310376a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d310376a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bajka O lišce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d310376a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d310376a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Sv. František z Assisi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d310376a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d310376a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Noemova archa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d310376a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d310376a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Thór a kladivo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d3b1e070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d3b1e070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d310376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d310376a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Aeneis - římský epos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d310376a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d310376a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Strom náplně výuky v jednotlivých předmětech.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d310376a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d310376a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d310376a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d310376a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Zakladatelem naší školy je spolek Waldorfská iniciativa Litoměřice.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Doporučované výstupy na konci 3. a 5. +9. ročníku jsou povinné i pro nás.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d310376a2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d310376a2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Formy a Eurytmie viz dále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d310376a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d310376a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Geometrie volné ruky již ve čtvrté třídě propojena s formami. Rýsovaní pomocí rýsovacích pomůcek přichází v šesté třídě.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d310376a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d310376a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d310376a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d310376a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d310376a2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d310376a2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d310376a2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d310376a2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d310376a2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bd310376a2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d310376a2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bd310376a2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d3b1e070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d3b1e070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d3b1e070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bd3b1e070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Kreslení forem vychází z pohybu a pozorování svého okolí...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d310376a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d310376a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d310376a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d310376a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naší škole již od první třídy 1x týdně v rámci hodit Tv...Vždy je důležité, zda je v možnostech školy pro další školní roky výuku zajistit...není to samozřejmostí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582c6a03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582c6a03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d310376a2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d310376a2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d3b1e070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d3b1e070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 zrna ke chlebu, Stavba domu + slavnosti.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d3b1e070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d3b1e070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d3b1e070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d3b1e070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bd3b1e070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bd3b1e070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d310376a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d310376a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/>
              <a:t>Hlavním cílem je osvojení si správných dovedností provazející čtení a psaní - správný úchop, správné sezení v lavicí, práce s uvolněním rameno, loket, zápěstí, práce na velké formáty papíru, pískovničky, modelování ze včelího vosku...</a:t>
            </a:r>
            <a:endParaRPr sz="14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d310376a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d310376a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/>
              <a:t>Písmena zavádíme na základě obrazů a kvalit písmene - propojeno s eurytmií.</a:t>
            </a:r>
            <a:endParaRPr sz="14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bd310376a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bd310376a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e7572f42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e7572f42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bd310376a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bd310376a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/>
              <a:t>Žáci píší do náčrtníků štiftem - je to spíše technika podobná malování. Práce s voskovým bločkem jako dobrý start při zavádění psaní.</a:t>
            </a:r>
            <a:endParaRPr sz="13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d310376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d310376a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d310376a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d310376a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bd310376a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bd310376a2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bd310376a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bd310376a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d310376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bd310376a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bd310376a2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bd310376a2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bd310376a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bd310376a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bd310376a2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bd310376a2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bd310376a2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bd310376a2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d3b1e070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d3b1e070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Umíme pracovat s dětmi s SPU, spolupracujeme se speciálním pedagogem, vždy je společné domluvě rodiče a školy, které dítě je ještě možné do kolektivu zařadit tak, aby všem vzdělávajícím se dětem bylo možno poskytnout náležitou podporu.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d310376a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bd310376a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bd310376a2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bd310376a2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Malujeme přírodními barvami, silnými štětci z kravského vlasu na akvarelové papíry - metoda mokrého malování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bd310376a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bd310376a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4669ac5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4669ac5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4669ac51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4669ac51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c4669ac51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c4669ac51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4669ac51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c4669ac51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be7572f42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be7572f42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c582c6a03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c582c6a03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bd310376a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bd310376a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e7572f42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e7572f42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bd310376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bd310376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d310376a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d310376a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bd310376a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bd310376a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bd310376a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bd310376a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bd310376a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bd310376a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bd310376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bd310376a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bd310376a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bd310376a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be7572f4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be7572f4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c582c6a03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c582c6a03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bd310376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bd310376a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582c6a037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582c6a037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bd310376a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bd310376a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c582c6a03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c582c6a03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TY jsme bohužel nezažili.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c582c6a0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c582c6a03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Asi také zřejmě nezažijeme v tomto roce.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582c6a03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c582c6a03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582c6a03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582c6a03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Ukázka pozvánky k prezentacím ročníkových prací - WZŠ Jinonice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d310376a2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d310376a2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bd310376a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bd310376a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c582c6a03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c582c6a03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582c6a03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c582c6a03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bd3b1e070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bd3b1e0709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Dětský klub...neformální vzdělávání...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582c6a03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582c6a03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582c6a03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582c6a03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bd3b1e070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bd3b1e070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be7572f42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be7572f42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be7572f42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be7572f42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c582c6a03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c582c6a03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c582c6a03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c582c6a03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c582c6a03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c582c6a03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96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d310376a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d310376a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vobodnazs.cz/kontakt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svobodnazs.cz/skolni-klub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alka.cz/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maplitomericko.cz/" TargetMode="External"/><Relationship Id="rId3" Type="http://schemas.openxmlformats.org/officeDocument/2006/relationships/hyperlink" Target="http://www.iwaldorf.cz/" TargetMode="External"/><Relationship Id="rId7" Type="http://schemas.openxmlformats.org/officeDocument/2006/relationships/hyperlink" Target="https://hvcm.cz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chnickyklub.cz/" TargetMode="External"/><Relationship Id="rId5" Type="http://schemas.openxmlformats.org/officeDocument/2006/relationships/hyperlink" Target="https://lesycr.cz/lesni-spolecnost-litomerice-a-s/" TargetMode="External"/><Relationship Id="rId4" Type="http://schemas.openxmlformats.org/officeDocument/2006/relationships/hyperlink" Target="https://www.svobodny-statek.cz/bio-dynamicke-zemedelstvi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busin.cz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hyperlink" Target="https://www.litomerice.cz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svobodnazs.cz/podporuji-nas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reditel@svobodnazs.cz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svobodnazs" TargetMode="External"/><Relationship Id="rId5" Type="http://schemas.openxmlformats.org/officeDocument/2006/relationships/hyperlink" Target="http://www.svobodnazs.cz/" TargetMode="External"/><Relationship Id="rId4" Type="http://schemas.openxmlformats.org/officeDocument/2006/relationships/hyperlink" Target="mailto:katerina.szaffnerova@svobodnazs.cz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07425"/>
            <a:ext cx="8520600" cy="143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   </a:t>
            </a:r>
            <a:r>
              <a:rPr lang="cs" dirty="0">
                <a:solidFill>
                  <a:srgbClr val="FF9900"/>
                </a:solidFill>
              </a:rPr>
              <a:t>Svobodná </a:t>
            </a:r>
            <a:r>
              <a:rPr lang="cs">
                <a:solidFill>
                  <a:srgbClr val="FF9900"/>
                </a:solidFill>
              </a:rPr>
              <a:t>základní </a:t>
            </a:r>
            <a:r>
              <a:rPr lang="cs" smtClean="0">
                <a:solidFill>
                  <a:srgbClr val="FF9900"/>
                </a:solidFill>
              </a:rPr>
              <a:t>škola</a:t>
            </a:r>
            <a:endParaRPr dirty="0"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9900"/>
                </a:solidFill>
              </a:rPr>
              <a:t>o. p. s.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391" y="937600"/>
            <a:ext cx="1435285" cy="11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123" y="819176"/>
            <a:ext cx="5784248" cy="420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136675"/>
            <a:ext cx="8520600" cy="8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Jako zlatá nit se jednotlivými ročníky vine celoroční vyprávěcí látka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0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1. třída - Pohádky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2. třída - Legendy svatých a bajky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3. třída - Příběhy Starého zákona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4. třída - Severská mytologie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5. třída - Starověké civilizace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6. třída - Středověk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7. třída - Renesance a zámořské objevy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8. třída - Světové revoluční hnutí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9. třída - Dějiny umění</a:t>
            </a:r>
            <a:endParaRPr sz="1800"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557213"/>
            <a:ext cx="8077200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094"/>
            <a:ext cx="9144001" cy="447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54812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275" y="76200"/>
            <a:ext cx="44356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550" y="0"/>
            <a:ext cx="6572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title"/>
          </p:nvPr>
        </p:nvSpPr>
        <p:spPr>
          <a:xfrm>
            <a:off x="311700" y="88675"/>
            <a:ext cx="85206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Epocha - hlavní vyučovací předmět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74" name="Google Shape;174;p31"/>
          <p:cNvSpPr txBox="1">
            <a:spLocks noGrp="1"/>
          </p:cNvSpPr>
          <p:nvPr>
            <p:ph type="body" idx="1"/>
          </p:nvPr>
        </p:nvSpPr>
        <p:spPr>
          <a:xfrm>
            <a:off x="88675" y="731625"/>
            <a:ext cx="8743500" cy="43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Epocha je vyučovací jednotkou, která na naší škole trvá 115 minut </a:t>
            </a:r>
            <a:br>
              <a:rPr lang="cs" sz="2000"/>
            </a:br>
            <a:r>
              <a:rPr lang="cs" sz="2000"/>
              <a:t>- 2,4 běžné vyučovací hodiny,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má své tři základní části, které se v různých tematických epochách naplňují rozličnými činnostmi,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rytmická část - pohybové aktivity propojené s probíraným učivem, má za cíl naladit žáky na hlavní vyučovací část, kde budou probírat novou látku; zde se opakuje a upevňuje již probrané učivo formou pohybových aktivit,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hlavní vyučovací část - zde je prostor pro zavedení nové vyučovací látky,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vyprávěcí část - závěrečná část epochy, která má za cíl uzavření vyučovacího bloku, zde je prostor pro celoroční vyprávěcí látku.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6975" y="0"/>
            <a:ext cx="87453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Jsme soukromá základní škola založena rodiči, kteří hledali alternativní cestu vzdělávání pro své děti.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785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464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13"/>
              <a:buChar char="●"/>
            </a:pPr>
            <a:r>
              <a:rPr lang="cs" sz="1512"/>
              <a:t>První stupeň provozujeme ve vesnickém prostředí v malebné obci Třebušín</a:t>
            </a:r>
            <a:endParaRPr sz="1512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sz="1512"/>
          </a:p>
          <a:p>
            <a:pPr marL="457200" lvl="0" indent="-32464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13"/>
              <a:buChar char="●"/>
            </a:pPr>
            <a:r>
              <a:rPr lang="cs" sz="1512"/>
              <a:t>Druhý stupeň poté v Litoměřicích v Jarošově ulici</a:t>
            </a:r>
            <a:endParaRPr sz="1512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sz="1512"/>
          </a:p>
          <a:p>
            <a:pPr marL="457200" lvl="0" indent="-32464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13"/>
              <a:buChar char="●"/>
            </a:pPr>
            <a:r>
              <a:rPr lang="cs" sz="1512"/>
              <a:t>Škola s přibývajícími ročníky - tzn. nyní naši školu navštěvují žáci 1.-6. ročníku</a:t>
            </a:r>
            <a:endParaRPr sz="1512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cs" sz="1512"/>
              <a:t> </a:t>
            </a:r>
            <a:endParaRPr sz="1512"/>
          </a:p>
          <a:p>
            <a:pPr marL="457200" lvl="0" indent="-32464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13"/>
              <a:buChar char="●"/>
            </a:pPr>
            <a:r>
              <a:rPr lang="cs" sz="1512"/>
              <a:t>Jsme školou zapsanou ve školském rejstříku tzn. plníme RVP ZV v plném rozsahu dle aktuálně platného ŠVP naší školy</a:t>
            </a:r>
            <a:endParaRPr sz="1512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12"/>
          </a:p>
          <a:p>
            <a:pPr marL="457200" lvl="0" indent="-32464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13"/>
              <a:buChar char="●"/>
            </a:pPr>
            <a:r>
              <a:rPr lang="cs" sz="1512" u="sng">
                <a:solidFill>
                  <a:schemeClr val="hlink"/>
                </a:solidFill>
                <a:hlinkClick r:id="rId3"/>
              </a:rPr>
              <a:t>https://svobodnazs.cz/kontakty/</a:t>
            </a:r>
            <a:endParaRPr sz="1512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12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sz="1512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endParaRPr sz="1312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7354950" y="1152475"/>
            <a:ext cx="147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311700" y="111825"/>
            <a:ext cx="85206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9900FF"/>
                </a:solidFill>
              </a:rPr>
              <a:t>Epocha a vyučovací předměty </a:t>
            </a:r>
            <a:endParaRPr sz="2900">
              <a:solidFill>
                <a:srgbClr val="9900FF"/>
              </a:solidFill>
            </a:endParaRPr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just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" sz="2300"/>
              <a:t>V epochách jsou vyučovány předměty Český jazyk, Formy a Matematika, ve vyšších ročnících pak také Člověk a společnost a Nauka o přírodě (epocha Stavby domu, epocha Člověk a zvíře, Člověk a rostlina, Fyzika, Chemie, dějepisné epochy),</a:t>
            </a:r>
            <a:endParaRPr sz="2300"/>
          </a:p>
          <a:p>
            <a:pPr marL="457200" lvl="0" indent="-374650" algn="just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" sz="2300"/>
              <a:t>žáci mají také běžné vyučovací hodiny a v nich jsou vyučovány jazyky a předměty výchov - Hv, Tv, Pv, Vv a také jsou  součástí rozvrhu od třetího ročníku tzv. cvičné hodiny M a Čj.</a:t>
            </a:r>
            <a:endParaRPr sz="23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Předměty typické pro waldorfské školy - Kreslení forem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Posílení vnitřních sil dítěte přes umělecké vyjádření,</a:t>
            </a:r>
            <a:endParaRPr sz="200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kresba linií jako efektivní příprava na psaní - včetně správného fungování ruky při práci s psacím náčiním,</a:t>
            </a:r>
            <a:endParaRPr sz="200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přirozená práce s rozvržením prostoru pro práci - obsahuje i velkoformátové formy,</a:t>
            </a:r>
            <a:endParaRPr sz="200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postupný přechod od rovné čáry a oblouku k zrcadlovým formám, středovým formám a nakonec proplétaným formám,</a:t>
            </a:r>
            <a:endParaRPr sz="200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ve čtvrtém ročníku kreslení forem přechází pozvolna do výuky geometrie.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730" y="0"/>
            <a:ext cx="32105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44" y="0"/>
            <a:ext cx="59293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600" y="-1"/>
            <a:ext cx="2975525" cy="508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874" y="0"/>
            <a:ext cx="5661825" cy="564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 rotWithShape="1">
          <a:blip r:embed="rId4">
            <a:alphaModFix/>
          </a:blip>
          <a:srcRect l="-5309" t="-3849" r="-5309" b="-6769"/>
          <a:stretch/>
        </p:blipFill>
        <p:spPr>
          <a:xfrm>
            <a:off x="3670400" y="332575"/>
            <a:ext cx="5527796" cy="414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208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Škola, která rozvíjí 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cit, vůli a rozum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9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Vycházíme z pedagogiky R. Steinera,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 výuce čerpáme z impulzů antroposofie.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Eurytmie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49" name="Google Shape;249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2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Podporuje a rozvíjí vůli, cit, empatii a spolupráci,</a:t>
            </a:r>
            <a:endParaRPr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pracuje s rytmem, kvalitou hlásek a tónů,</a:t>
            </a:r>
            <a:endParaRPr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podporuje rozvoj vnímání prostoru.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2"/>
          <p:cNvSpPr txBox="1"/>
          <p:nvPr/>
        </p:nvSpPr>
        <p:spPr>
          <a:xfrm>
            <a:off x="1515725" y="1729275"/>
            <a:ext cx="7156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/>
              <a:t>Pohybové umění, které se snaží pohybem ztvárnit řeč a zpěv.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>
            <a:spLocks noGrp="1"/>
          </p:cNvSpPr>
          <p:nvPr>
            <p:ph type="ctrTitle"/>
          </p:nvPr>
        </p:nvSpPr>
        <p:spPr>
          <a:xfrm>
            <a:off x="311700" y="228300"/>
            <a:ext cx="8520600" cy="1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subTitle" idx="1"/>
          </p:nvPr>
        </p:nvSpPr>
        <p:spPr>
          <a:xfrm>
            <a:off x="311700" y="4364600"/>
            <a:ext cx="85206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https://www.studium-eurytmie.cz/</a:t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 rotWithShape="1">
          <a:blip r:embed="rId3">
            <a:alphaModFix/>
          </a:blip>
          <a:srcRect t="556" r="-5252"/>
          <a:stretch/>
        </p:blipFill>
        <p:spPr>
          <a:xfrm>
            <a:off x="1298450" y="412817"/>
            <a:ext cx="7278675" cy="3951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79150" cy="392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7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Výuka v přírodě a s přírodou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69" name="Google Shape;269;p45"/>
          <p:cNvSpPr txBox="1">
            <a:spLocks noGrp="1"/>
          </p:cNvSpPr>
          <p:nvPr>
            <p:ph type="subTitle" idx="1"/>
          </p:nvPr>
        </p:nvSpPr>
        <p:spPr>
          <a:xfrm>
            <a:off x="311700" y="1529750"/>
            <a:ext cx="8520600" cy="29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Využíváme krásné přírody v okolí školy a část výuky trávíme venku,</a:t>
            </a: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společně zažíváme koloběh proměny přírody v ročních projektech a slavnostech.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2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>
            <a:spLocks noGrp="1"/>
          </p:cNvSpPr>
          <p:nvPr>
            <p:ph type="ctrTitle"/>
          </p:nvPr>
        </p:nvSpPr>
        <p:spPr>
          <a:xfrm>
            <a:off x="311700" y="236050"/>
            <a:ext cx="8520600" cy="11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900FF"/>
                </a:solidFill>
              </a:rPr>
              <a:t>Zavádění čtení a psaní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296" name="Google Shape;296;p49"/>
          <p:cNvSpPr txBox="1">
            <a:spLocks noGrp="1"/>
          </p:cNvSpPr>
          <p:nvPr>
            <p:ph type="subTitle" idx="1"/>
          </p:nvPr>
        </p:nvSpPr>
        <p:spPr>
          <a:xfrm>
            <a:off x="311700" y="1341850"/>
            <a:ext cx="8520600" cy="3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1. třída - velká tiskací písmena - genetická i analyticko syntetická metoda, globální metoda - psaní štiftem a trojhrannou pastelkou,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2. třída - malá tiskací a psací písmena - psaní štiftem, pastelkou,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3. třída psaní do barevného řádku - psací vázané písmo -žáci dostávají plnící pero a píší inkoustem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(epocha vývoje písma),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využíváme možnost vyčkat s plněním výstupů této oblasti na konec třetí třídy (umíme pracovat i s tím, že dítě již při nástupu do školy plynně čte s porozuměním).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218" y="0"/>
            <a:ext cx="7275566" cy="5144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863" y="-4970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3"/>
          <p:cNvSpPr txBox="1"/>
          <p:nvPr/>
        </p:nvSpPr>
        <p:spPr>
          <a:xfrm>
            <a:off x="5364650" y="1217550"/>
            <a:ext cx="340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Barevný diktát</a:t>
            </a:r>
            <a:endParaRPr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9" y="0"/>
            <a:ext cx="911134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900FF"/>
                </a:solidFill>
              </a:rPr>
              <a:t>Epochový sešit jako učebnice, kterou tvoříme společně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345" name="Google Shape;345;p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52" name="Google Shape;35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59" name="Google Shape;3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"/>
          <p:cNvSpPr txBox="1">
            <a:spLocks noGrp="1"/>
          </p:cNvSpPr>
          <p:nvPr>
            <p:ph type="title"/>
          </p:nvPr>
        </p:nvSpPr>
        <p:spPr>
          <a:xfrm>
            <a:off x="311700" y="149075"/>
            <a:ext cx="8520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Výuka matematiky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65" name="Google Shape;365;p59"/>
          <p:cNvSpPr txBox="1">
            <a:spLocks noGrp="1"/>
          </p:cNvSpPr>
          <p:nvPr>
            <p:ph type="body" idx="1"/>
          </p:nvPr>
        </p:nvSpPr>
        <p:spPr>
          <a:xfrm>
            <a:off x="311700" y="944225"/>
            <a:ext cx="8520600" cy="3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čísla vyvozená z jejich kvality - jedno slunce, dvě končetiny, oči...tři - rodina,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výuka propojená se skutečným světem (míry - váhy, zlomky…),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matematika v pohybu,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zapojení smyslů do výuky matematiky,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počítání s příbězích,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práce s chybou jako samozřejmý proces ve výuce,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divergentní úlohy - úlohy umožňující přirozeně individualizovat výuku,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" sz="2200"/>
              <a:t>výuka matematiky v přírodě.</a:t>
            </a:r>
            <a:endParaRPr sz="22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14" y="0"/>
            <a:ext cx="772297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00" y="152400"/>
            <a:ext cx="6654812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Cíle naší cesty za poznáním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vedeme děti ke svobodě, úctě a odpovědnosti,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rozvíjíme kritické myšlení a práci s informacemi,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ctíme individuální rozvoj dítěte,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umělecké prvky a estetický rozvoj je běžnou součástí výuky,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využíváme výuku v přírodě jako efektivní způsob získávání dovedností, znalostí i postojů,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6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5" y="0"/>
            <a:ext cx="385763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4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1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Akvarelové malování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98" name="Google Shape;398;p6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8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Hlavním posláním je harmonizovat vývoj dítěte pomocí estetického působení barev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6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307625" y="-1108854"/>
            <a:ext cx="6081479" cy="839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6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6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6" name="Google Shape;42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62650" y="173550"/>
            <a:ext cx="8046600" cy="49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613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0"/>
          <p:cNvSpPr txBox="1">
            <a:spLocks noGrp="1"/>
          </p:cNvSpPr>
          <p:nvPr>
            <p:ph type="ctrTitle"/>
          </p:nvPr>
        </p:nvSpPr>
        <p:spPr>
          <a:xfrm>
            <a:off x="311700" y="67150"/>
            <a:ext cx="8457900" cy="10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Fenologie a výuka trojkrokem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39" name="Google Shape;439;p70"/>
          <p:cNvSpPr txBox="1">
            <a:spLocks noGrp="1"/>
          </p:cNvSpPr>
          <p:nvPr>
            <p:ph type="subTitle" idx="1"/>
          </p:nvPr>
        </p:nvSpPr>
        <p:spPr>
          <a:xfrm>
            <a:off x="311700" y="1020650"/>
            <a:ext cx="8520600" cy="38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Žáci prochází výukou,ve které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smyslově prožijí fenomén, včetně jeho případných experimentálních variací,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poté přes přesný popis a  podrobné zachycení dojdou až k rekapitulaci předvedeného děje,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na závěr pak vyvodí zákonitostí a příslušné podmínky dějů.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1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8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Příklad z praxe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45" name="Google Shape;445;p71"/>
          <p:cNvSpPr txBox="1">
            <a:spLocks noGrp="1"/>
          </p:cNvSpPr>
          <p:nvPr>
            <p:ph type="subTitle" idx="1"/>
          </p:nvPr>
        </p:nvSpPr>
        <p:spPr>
          <a:xfrm>
            <a:off x="311700" y="832500"/>
            <a:ext cx="8520600" cy="41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4500"/>
              <a:t>6. ročník - akustika a optika, které jsou ideální pro „vyvození vědy z umění“, pracujeme s podmínkovým úsudkem – jde o uspořádání skutečnosti a souvislostí,</a:t>
            </a:r>
            <a:endParaRPr sz="4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4500"/>
              <a:t>7. ročník - do centra pozornosti se dostává mechanika s její „tvrdou“ kauzalitou („jestliže, pak...“), která odpovídá už rozvinutějším exaktním myšlenkovým schopnostem a mimo to navazuje na učivo dějepisu (vznik novověké vědy, technické vynálezy a vynálezci),</a:t>
            </a:r>
            <a:endParaRPr sz="4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4500"/>
              <a:t>8. ročník - prohloubení elektřiny a magnetismu a jejich využití v technice,pracujeme s kauzálně-analytickým úsudkem – důsledek opět spouští příčinu,</a:t>
            </a:r>
            <a:endParaRPr sz="4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4500"/>
              <a:t>9. ročník jde o rozvoj pragmatického úsudku – význam fyzikálních jevů pro společnost, významné stroje a vynálezy.</a:t>
            </a:r>
            <a:endParaRPr sz="4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900FF"/>
                </a:solidFill>
              </a:rPr>
              <a:t>Akustika - epocha fyziky </a:t>
            </a:r>
            <a:endParaRPr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900FF"/>
                </a:solidFill>
              </a:rPr>
              <a:t>6. třída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451" name="Google Shape;451;p7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2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Žáci zažívají prostřednictvím pozorování pokusů schopnost popsat nejen fyzikální děje a na základě získaných zkušeností vyvozují fyzikální zákonitosti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cs">
                <a:solidFill>
                  <a:srgbClr val="0000FF"/>
                </a:solidFill>
              </a:rPr>
              <a:t>Cíle naší cesty za poznáním (pokr.)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cizí jazyky objevujeme již od první třídy,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součástí výuky jsou exkurze, výlety, spolupracujeme </a:t>
            </a:r>
            <a:br>
              <a:rPr lang="cs" sz="2400"/>
            </a:br>
            <a:r>
              <a:rPr lang="cs" sz="2400"/>
              <a:t>s místními organizacemi,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ctíme tradice a přirozené rytmy roku,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rodiče jsou u nás vítáni - rodičovské schůzky každý měsíc, veřejné slavnosti, brigády, pomoc s výrobou pomůcek,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směřujeme k plnohodnotné základní devítileté škole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58" name="Google Shape;45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5" name="Google Shape;46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403" y="0"/>
            <a:ext cx="29871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Rozvoj řemeslných dovedností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71" name="Google Shape;471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napříč ročníky se žáci setkávají se starými řemesly,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žáci tvoří výrobky, které mohou využívat v běžném životě,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seznamují se s pletením, háčkováním, dřevořezbou, vyšíváním, šitím, modelování z keramické hlíny, zpracováním slámy, předením, tkaním, pletením košíků...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8" name="Google Shape;47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9215" y="0"/>
            <a:ext cx="34255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5" name="Google Shape;48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126" y="0"/>
            <a:ext cx="637774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92" name="Google Shape;49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001" y="0"/>
            <a:ext cx="3451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99" name="Google Shape;49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0" y="461963"/>
            <a:ext cx="5524500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Školní projekty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05" name="Google Shape;505;p80"/>
          <p:cNvSpPr txBox="1">
            <a:spLocks noGrp="1"/>
          </p:cNvSpPr>
          <p:nvPr>
            <p:ph type="body" idx="1"/>
          </p:nvPr>
        </p:nvSpPr>
        <p:spPr>
          <a:xfrm>
            <a:off x="311700" y="940075"/>
            <a:ext cx="8520600" cy="42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3. třída – projekt stavby domu - sázení obilí, následná sklizeň a pečení chleba,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5. třída – příprava na olympijské hry organizované pro všechny 5. ročníky waldorfských škol v ČR, aktivní účast na těchto olympijských hrách,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6. třída – rytířské hry a slavnosti,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8. třída – nácvik celovečerního divadelního představení včetně technického </a:t>
            </a:r>
            <a:br>
              <a:rPr lang="cs"/>
            </a:br>
            <a:r>
              <a:rPr lang="cs"/>
              <a:t>a materiálního zajištění celé akce - účast na divadelním festivalu Duhové divadlo pravidelně pořádaném v Písku,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9. třída - řemeslná epocha – žáci se intenzivně celý týden věnují nejrůznějším řemeslům (keramika, kovotepectví, řezba, kovářství atp.) pod vedením zkušených mistrů,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8. nebo 9. třída - ročníkové práce – žáci celý rok pracují na zvoleném tématu (praktického či naučného zaměření), které následně zpracují písemně </a:t>
            </a:r>
            <a:br>
              <a:rPr lang="cs"/>
            </a:br>
            <a:r>
              <a:rPr lang="cs"/>
              <a:t>a prezentují na veřejnosti,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12" name="Google Shape;51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00" y="-1383225"/>
            <a:ext cx="3921449" cy="776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423" y="-886325"/>
            <a:ext cx="3860850" cy="7946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0" name="Google Shape;5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Hodnocení žáků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/>
              <a:t>Hodnocení žáků ve všech ročnících a ve všech předmětech má formu slovního hodnocení. 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/>
              <a:t>• je založeno na vědomí provázanosti výchovy a vzdělávání, 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/>
              <a:t>• vychází z pozorování a poznávání dítěte, 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/>
              <a:t>• důsledně uplatňuje individuální a osobností přístup, 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/>
              <a:t>• odráží vývojové zákonitosti jednotlivých věkových stupňů a respektuje přirozený rozvoj schopnosti sebehodnocení, 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/>
              <a:t>• klade důraz na funkci výchovnou, informační, motivační, sociální, 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2000"/>
              <a:t>• vyhýbá se funkci selektivní (srovnávání žáků mezi sebou).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7" name="Google Shape;52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5027" y="0"/>
            <a:ext cx="45750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34" name="Google Shape;53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2092" y="0"/>
            <a:ext cx="41598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1" name="Google Shape;54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775" y="904875"/>
            <a:ext cx="6916200" cy="43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8" name="Google Shape;54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50" y="0"/>
            <a:ext cx="8089250" cy="543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55" name="Google Shape;55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32299" cy="524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Slavnosti v průběhu roku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61" name="Google Shape;561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v průběhu školního roku žáci zažívají roční slavnosti, které jim pomáhají vnímat rytmus běhu roku,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navazujeme na staré tradice,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některé slavnosti jsou interní - tzn. třída je prožívá samostatně bez přítomnosti veřejnosti,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některé jsou naopak veřejné za účasti rodičů a přátel školy,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každá třída má patronát nad jednotlivými slavnostmi a je tedy i v interních slavnostech kladen důraz na spolupráci s rodiči. </a:t>
            </a:r>
            <a:endParaRPr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8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8" name="Google Shape;56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25" y="0"/>
            <a:ext cx="2926800" cy="602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5375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9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6" name="Google Shape;57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639" y="80600"/>
            <a:ext cx="4326724" cy="57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9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3" name="Google Shape;58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613" y="537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2"/>
          <p:cNvSpPr txBox="1">
            <a:spLocks noGrp="1"/>
          </p:cNvSpPr>
          <p:nvPr>
            <p:ph type="ctrTitle"/>
          </p:nvPr>
        </p:nvSpPr>
        <p:spPr>
          <a:xfrm>
            <a:off x="311700" y="67150"/>
            <a:ext cx="8520600" cy="9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Školní družina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90" name="Google Shape;590;p92"/>
          <p:cNvSpPr txBox="1">
            <a:spLocks noGrp="1"/>
          </p:cNvSpPr>
          <p:nvPr>
            <p:ph type="subTitle" idx="1"/>
          </p:nvPr>
        </p:nvSpPr>
        <p:spPr>
          <a:xfrm>
            <a:off x="311700" y="926625"/>
            <a:ext cx="8520600" cy="41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392"/>
              <a:t>Podporujeme aktivní náplň volného času našich dětí smysluplnými aktivitami probíhajícími v odpolední školní družině</a:t>
            </a:r>
            <a:endParaRPr sz="4392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92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44"/>
              <a:buFont typeface="Arial"/>
              <a:buNone/>
            </a:pPr>
            <a:r>
              <a:rPr lang="cs" sz="4392"/>
              <a:t>Ve š</a:t>
            </a:r>
            <a:r>
              <a:rPr lang="cs" sz="4479">
                <a:solidFill>
                  <a:schemeClr val="dk1"/>
                </a:solidFill>
                <a:highlight>
                  <a:srgbClr val="FFFFFF"/>
                </a:highlight>
              </a:rPr>
              <a:t>kolním roce 2020/2021 nabízí školní družina tyto zájmové kroužky:</a:t>
            </a:r>
            <a:endParaRPr sz="4479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609600" lvl="0" indent="-342383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479" b="1">
                <a:solidFill>
                  <a:schemeClr val="dk1"/>
                </a:solidFill>
                <a:highlight>
                  <a:srgbClr val="FFFFFF"/>
                </a:highlight>
              </a:rPr>
              <a:t>Němčina</a:t>
            </a:r>
            <a:r>
              <a:rPr lang="cs" sz="4479">
                <a:solidFill>
                  <a:schemeClr val="dk1"/>
                </a:solidFill>
                <a:highlight>
                  <a:srgbClr val="FFFFFF"/>
                </a:highlight>
              </a:rPr>
              <a:t> (pouze pro žáky 4. ročníku)</a:t>
            </a:r>
            <a:endParaRPr sz="4479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609600" lvl="0" indent="-34238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479" b="1">
                <a:solidFill>
                  <a:schemeClr val="dk1"/>
                </a:solidFill>
                <a:highlight>
                  <a:srgbClr val="FFFFFF"/>
                </a:highlight>
              </a:rPr>
              <a:t>Keramika</a:t>
            </a:r>
            <a:r>
              <a:rPr lang="cs" sz="4479">
                <a:solidFill>
                  <a:schemeClr val="dk1"/>
                </a:solidFill>
                <a:highlight>
                  <a:srgbClr val="FFFFFF"/>
                </a:highlight>
              </a:rPr>
              <a:t> (pro žáky všech ročníků, kapacita kroužku je 25 žáků)</a:t>
            </a:r>
            <a:endParaRPr sz="4479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609600" lvl="0" indent="-34238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479" b="1">
                <a:solidFill>
                  <a:schemeClr val="dk1"/>
                </a:solidFill>
                <a:highlight>
                  <a:srgbClr val="FFFFFF"/>
                </a:highlight>
              </a:rPr>
              <a:t>Umělecké tvoření</a:t>
            </a:r>
            <a:r>
              <a:rPr lang="cs" sz="4479">
                <a:solidFill>
                  <a:schemeClr val="dk1"/>
                </a:solidFill>
                <a:highlight>
                  <a:srgbClr val="FFFFFF"/>
                </a:highlight>
              </a:rPr>
              <a:t> (pro žáky všech ročníků, kapacita kroužku je 15 žáků)</a:t>
            </a:r>
            <a:endParaRPr sz="4479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609600" lvl="0" indent="-34238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479" b="1">
                <a:solidFill>
                  <a:schemeClr val="dk1"/>
                </a:solidFill>
                <a:highlight>
                  <a:srgbClr val="FFFFFF"/>
                </a:highlight>
              </a:rPr>
              <a:t>Čtenářský klub</a:t>
            </a:r>
            <a:r>
              <a:rPr lang="cs" sz="4479">
                <a:solidFill>
                  <a:schemeClr val="dk1"/>
                </a:solidFill>
                <a:highlight>
                  <a:srgbClr val="FFFFFF"/>
                </a:highlight>
              </a:rPr>
              <a:t> (pro žáky 2., 3., 4. ročníku, kapacita klubu je 10 žáků)</a:t>
            </a:r>
            <a:endParaRPr sz="4479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609600" lvl="0" indent="-34238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479" b="1">
                <a:solidFill>
                  <a:schemeClr val="dk1"/>
                </a:solidFill>
                <a:highlight>
                  <a:srgbClr val="FFFFFF"/>
                </a:highlight>
              </a:rPr>
              <a:t>Pohybem k radosti</a:t>
            </a:r>
            <a:r>
              <a:rPr lang="cs" sz="4479">
                <a:solidFill>
                  <a:schemeClr val="dk1"/>
                </a:solidFill>
                <a:highlight>
                  <a:srgbClr val="FFFFFF"/>
                </a:highlight>
              </a:rPr>
              <a:t> (pro žáky všech ročníků, kapacita kroužku je 12 žáků)</a:t>
            </a:r>
            <a:endParaRPr sz="4392"/>
          </a:p>
          <a:p>
            <a:pPr marL="0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https://svobodnazs.cz/organizace-skoly/skolni-druzina/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Hodnocení  žáků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Součástí hodnocení je portfolio prací žáka.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Samozřejmostí je také sebehodnocení žáků.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Škola převede slovní hodnocení do klasifikace v těchto případech: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přestup žáka na jinou školu, která hodnotí odlišným způsobem, na základě žádosti této školy nebo zákonného zástupce žáka,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pro potřeby přijímacího řízení ke střednímu vzdělávání před ukončením základního vzdělávání (víceletá gymnázia),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- od 8. ročníku ve formě doprovodného známkového hodnocení pro potřeby přijímacího řízení ke střednímu vzdělávání.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3"/>
          <p:cNvSpPr txBox="1">
            <a:spLocks noGrp="1"/>
          </p:cNvSpPr>
          <p:nvPr>
            <p:ph type="ctrTitle"/>
          </p:nvPr>
        </p:nvSpPr>
        <p:spPr>
          <a:xfrm>
            <a:off x="311700" y="147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Školní klub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96" name="Google Shape;596;p93"/>
          <p:cNvSpPr txBox="1">
            <a:spLocks noGrp="1"/>
          </p:cNvSpPr>
          <p:nvPr>
            <p:ph type="subTitle" idx="1"/>
          </p:nvPr>
        </p:nvSpPr>
        <p:spPr>
          <a:xfrm>
            <a:off x="311700" y="940325"/>
            <a:ext cx="8520600" cy="4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solidFill>
                  <a:schemeClr val="dk1"/>
                </a:solidFill>
                <a:highlight>
                  <a:srgbClr val="FFFFFF"/>
                </a:highlight>
              </a:rPr>
              <a:t>Školní klub probíhá v Litoměřicích na adrese Jarošova 494/23 </a:t>
            </a:r>
            <a:br>
              <a:rPr lang="cs" sz="22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cs" sz="2200">
                <a:solidFill>
                  <a:schemeClr val="dk1"/>
                </a:solidFill>
                <a:highlight>
                  <a:srgbClr val="FFFFFF"/>
                </a:highlight>
              </a:rPr>
              <a:t>a je primárně určen pro žáky 2. stupně základní školy.</a:t>
            </a:r>
            <a:endParaRPr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https://svobodnazs.cz/skolni-klub/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4"/>
          <p:cNvSpPr txBox="1">
            <a:spLocks noGrp="1"/>
          </p:cNvSpPr>
          <p:nvPr>
            <p:ph type="ctrTitle"/>
          </p:nvPr>
        </p:nvSpPr>
        <p:spPr>
          <a:xfrm>
            <a:off x="311700" y="188025"/>
            <a:ext cx="8520600" cy="9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Stravování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02" name="Google Shape;602;p94"/>
          <p:cNvSpPr txBox="1">
            <a:spLocks noGrp="1"/>
          </p:cNvSpPr>
          <p:nvPr>
            <p:ph type="subTitle" idx="1"/>
          </p:nvPr>
        </p:nvSpPr>
        <p:spPr>
          <a:xfrm>
            <a:off x="311700" y="1128225"/>
            <a:ext cx="8520600" cy="3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79730" algn="ctr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b="1"/>
              <a:t>Třebušín</a:t>
            </a:r>
            <a:endParaRPr b="1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  <a:highlight>
                  <a:srgbClr val="FFFFFF"/>
                </a:highlight>
              </a:rPr>
              <a:t>Stravování v Třebušíně je smluvně zajištěno v jídelně Mateřské školy Pod Kalichem Třebušín. Cena za oběd je 28 Kč.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457200" lvl="0" indent="-379730" algn="ctr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b="1"/>
              <a:t>Litoměřice</a:t>
            </a:r>
            <a:endParaRPr b="1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24">
                <a:solidFill>
                  <a:schemeClr val="dk1"/>
                </a:solidFill>
                <a:highlight>
                  <a:srgbClr val="FFFFFF"/>
                </a:highlight>
              </a:rPr>
              <a:t>Stravování v Litoměřicích je smluvně zajištěno v </a:t>
            </a:r>
            <a:r>
              <a:rPr lang="cs" sz="2224" u="sng">
                <a:solidFill>
                  <a:srgbClr val="A68D6E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Centrální školní jídelně</a:t>
            </a:r>
            <a:r>
              <a:rPr lang="cs" sz="2224">
                <a:solidFill>
                  <a:schemeClr val="dk1"/>
                </a:solidFill>
                <a:highlight>
                  <a:srgbClr val="FFFFFF"/>
                </a:highlight>
              </a:rPr>
              <a:t>. Žákům je přednostně k dispozici provozovna Máchovy schody 4; výdej obědů od 11:45 do 14:00. Cena za oběd je 29 Kč. </a:t>
            </a:r>
            <a:endParaRPr sz="2224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5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42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9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9" name="Google Shape;60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75" y="682801"/>
            <a:ext cx="9051874" cy="35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6"/>
          <p:cNvSpPr txBox="1">
            <a:spLocks noGrp="1"/>
          </p:cNvSpPr>
          <p:nvPr>
            <p:ph type="ctrTitle"/>
          </p:nvPr>
        </p:nvSpPr>
        <p:spPr>
          <a:xfrm>
            <a:off x="311700" y="188025"/>
            <a:ext cx="8520600" cy="8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Spolupracující organizace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15" name="Google Shape;615;p96"/>
          <p:cNvSpPr txBox="1">
            <a:spLocks noGrp="1"/>
          </p:cNvSpPr>
          <p:nvPr>
            <p:ph type="subTitle" idx="1"/>
          </p:nvPr>
        </p:nvSpPr>
        <p:spPr>
          <a:xfrm>
            <a:off x="0" y="1074225"/>
            <a:ext cx="9144000" cy="41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Asociace waldofských škol ČR 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http://www.iwaldorf.cz/</a:t>
            </a:r>
            <a:r>
              <a:rPr lang="cs"/>
              <a:t>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Svobodný statek na soutoku </a:t>
            </a:r>
            <a:r>
              <a:rPr lang="cs" u="sng">
                <a:solidFill>
                  <a:schemeClr val="hlink"/>
                </a:solidFill>
                <a:hlinkClick r:id="rId4"/>
              </a:rPr>
              <a:t>https://www.svobodny-statek.cz/bio-dynamicke-zemedelstvi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Lesy ČR </a:t>
            </a:r>
            <a:r>
              <a:rPr lang="cs" u="sng">
                <a:solidFill>
                  <a:schemeClr val="hlink"/>
                </a:solidFill>
                <a:hlinkClick r:id="rId5"/>
              </a:rPr>
              <a:t>https://lesycr.cz/lesni-spolecnost-litomerice-a-s/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Technický klub mládeže </a:t>
            </a:r>
            <a:r>
              <a:rPr lang="cs" u="sng">
                <a:solidFill>
                  <a:schemeClr val="hlink"/>
                </a:solidFill>
                <a:hlinkClick r:id="rId6"/>
              </a:rPr>
              <a:t>https://technickyklub.cz/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Hodontové vzdělávání Cyril Mooney </a:t>
            </a:r>
            <a:r>
              <a:rPr lang="cs" u="sng">
                <a:solidFill>
                  <a:schemeClr val="hlink"/>
                </a:solidFill>
                <a:hlinkClick r:id="rId7"/>
              </a:rPr>
              <a:t>https://hvcm.cz/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/>
              <a:t>Místní akční plán vzdělávání </a:t>
            </a:r>
            <a:r>
              <a:rPr lang="cs" u="sng">
                <a:solidFill>
                  <a:schemeClr val="hlink"/>
                </a:solidFill>
                <a:hlinkClick r:id="rId8"/>
              </a:rPr>
              <a:t>http://maplitomericko.cz/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7"/>
          <p:cNvSpPr txBox="1">
            <a:spLocks noGrp="1"/>
          </p:cNvSpPr>
          <p:nvPr>
            <p:ph type="ctrTitle"/>
          </p:nvPr>
        </p:nvSpPr>
        <p:spPr>
          <a:xfrm>
            <a:off x="311700" y="940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Spolupracující organizace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21" name="Google Shape;621;p97"/>
          <p:cNvSpPr txBox="1">
            <a:spLocks noGrp="1"/>
          </p:cNvSpPr>
          <p:nvPr>
            <p:ph type="subTitle" idx="1"/>
          </p:nvPr>
        </p:nvSpPr>
        <p:spPr>
          <a:xfrm>
            <a:off x="311700" y="1007225"/>
            <a:ext cx="8520600" cy="41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Velké poděkování patří obcím, ve kterých působíme: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obec Třebušín 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https://www.trebusin.cz/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/>
              <a:t>město Litoměřice </a:t>
            </a:r>
            <a:r>
              <a:rPr lang="cs" u="sng">
                <a:solidFill>
                  <a:schemeClr val="hlink"/>
                </a:solidFill>
                <a:hlinkClick r:id="rId4"/>
              </a:rPr>
              <a:t>https://www.litomerice.cz/</a:t>
            </a: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2" name="Google Shape;622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5698" y="1673450"/>
            <a:ext cx="1073950" cy="13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97"/>
          <p:cNvPicPr preferRelativeResize="0"/>
          <p:nvPr/>
        </p:nvPicPr>
        <p:blipFill rotWithShape="1">
          <a:blip r:embed="rId6">
            <a:alphaModFix/>
          </a:blip>
          <a:srcRect l="-8340" t="-9430" r="8340" b="9430"/>
          <a:stretch/>
        </p:blipFill>
        <p:spPr>
          <a:xfrm>
            <a:off x="5598975" y="3519250"/>
            <a:ext cx="3346699" cy="18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8"/>
          <p:cNvSpPr txBox="1">
            <a:spLocks noGrp="1"/>
          </p:cNvSpPr>
          <p:nvPr>
            <p:ph type="ctrTitle"/>
          </p:nvPr>
        </p:nvSpPr>
        <p:spPr>
          <a:xfrm>
            <a:off x="311700" y="120875"/>
            <a:ext cx="8520600" cy="11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Finanční podpora škole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29" name="Google Shape;629;p98"/>
          <p:cNvSpPr txBox="1">
            <a:spLocks noGrp="1"/>
          </p:cNvSpPr>
          <p:nvPr>
            <p:ph type="subTitle" idx="1"/>
          </p:nvPr>
        </p:nvSpPr>
        <p:spPr>
          <a:xfrm>
            <a:off x="311700" y="1235675"/>
            <a:ext cx="85206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Naše škola je neziskovou organizací a neobejde se tedy bez peněžních, hmotných či nehmotných darů (např. bezplatné výpůjčky prostor)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Vážíme se každé pomoci, celkový přehled dárců naleznete na webových stránkách školy:</a:t>
            </a: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https://svobodnazs.cz/podporuji-nas/</a:t>
            </a: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B45F06"/>
                </a:solidFill>
              </a:rPr>
              <a:t>Děkujeme !</a:t>
            </a:r>
            <a:endParaRPr>
              <a:solidFill>
                <a:srgbClr val="B45F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8"/>
          <p:cNvSpPr txBox="1">
            <a:spLocks noGrp="1"/>
          </p:cNvSpPr>
          <p:nvPr>
            <p:ph type="ctrTitle"/>
          </p:nvPr>
        </p:nvSpPr>
        <p:spPr>
          <a:xfrm>
            <a:off x="311700" y="120875"/>
            <a:ext cx="8520600" cy="11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>
                <a:solidFill>
                  <a:srgbClr val="0000FF"/>
                </a:solidFill>
              </a:rPr>
              <a:t>Kontakty: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629" name="Google Shape;629;p98"/>
          <p:cNvSpPr txBox="1">
            <a:spLocks noGrp="1"/>
          </p:cNvSpPr>
          <p:nvPr>
            <p:ph type="subTitle" idx="1"/>
          </p:nvPr>
        </p:nvSpPr>
        <p:spPr>
          <a:xfrm>
            <a:off x="311700" y="1235675"/>
            <a:ext cx="85206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Chcete vědět více?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>
                <a:solidFill>
                  <a:srgbClr val="FFC000"/>
                </a:solidFill>
              </a:rPr>
              <a:t>Neváhejte se na nás obrátit: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 smtClean="0"/>
              <a:t>Ing. Katarína Hurychová; 	</a:t>
            </a:r>
            <a:r>
              <a:rPr lang="cs-CZ" sz="2000" dirty="0" smtClean="0">
                <a:hlinkClick r:id="rId3"/>
              </a:rPr>
              <a:t>reditel@svobodnazs.cz</a:t>
            </a:r>
            <a:r>
              <a:rPr lang="cs-CZ" sz="2000" dirty="0" smtClean="0"/>
              <a:t>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 smtClean="0"/>
              <a:t>Mgr. Kateřina </a:t>
            </a:r>
            <a:r>
              <a:rPr lang="cs-CZ" sz="2000" dirty="0" err="1" smtClean="0"/>
              <a:t>Szaffnerová</a:t>
            </a:r>
            <a:r>
              <a:rPr lang="cs-CZ" sz="2000" dirty="0" smtClean="0"/>
              <a:t>; 	</a:t>
            </a:r>
            <a:r>
              <a:rPr lang="cs-CZ" sz="2000" dirty="0" smtClean="0">
                <a:hlinkClick r:id="rId4"/>
              </a:rPr>
              <a:t>katerina.szaffnerova@svobodnazs.cz</a:t>
            </a:r>
            <a:r>
              <a:rPr lang="cs-CZ" sz="2000" dirty="0" smtClean="0"/>
              <a:t>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 smtClean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 smtClean="0">
                <a:hlinkClick r:id="rId5"/>
              </a:rPr>
              <a:t>www.svobodnazs.cz</a:t>
            </a:r>
            <a:r>
              <a:rPr lang="cs-CZ" sz="2000" dirty="0" smtClean="0"/>
              <a:t> </a:t>
            </a:r>
          </a:p>
          <a:p>
            <a:pPr lvl="0" indent="0" algn="l"/>
            <a:r>
              <a:rPr lang="cs-CZ" sz="2000" dirty="0">
                <a:hlinkClick r:id="rId6"/>
              </a:rPr>
              <a:t>https://</a:t>
            </a:r>
            <a:r>
              <a:rPr lang="cs-CZ" sz="2000" dirty="0" smtClean="0">
                <a:hlinkClick r:id="rId6"/>
              </a:rPr>
              <a:t>www.facebook.com/svobodnazs</a:t>
            </a:r>
            <a:r>
              <a:rPr lang="cs-CZ" sz="2000" dirty="0" smtClean="0"/>
              <a:t> </a:t>
            </a:r>
            <a:endParaRPr lang="cs-CZ" sz="2000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2" name="Obrázek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33" y="3056636"/>
            <a:ext cx="1585816" cy="12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228442" y="4335416"/>
            <a:ext cx="2816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Motto: Společná cesta za poznáním.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2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Třídní učitel provází žáky 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od 1. do 9. ročníku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Třídní učitel na prvním stupni vyučuje většinu předmětů, na druhém stupni již dle svých možností, třeba jen některé předměty.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2117</Words>
  <Application>Microsoft Office PowerPoint</Application>
  <PresentationFormat>Předvádění na obrazovce (16:9)</PresentationFormat>
  <Paragraphs>227</Paragraphs>
  <Slides>86</Slides>
  <Notes>86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90" baseType="lpstr">
      <vt:lpstr>Arial</vt:lpstr>
      <vt:lpstr>Calibri</vt:lpstr>
      <vt:lpstr>Times New Roman</vt:lpstr>
      <vt:lpstr>Simple Light</vt:lpstr>
      <vt:lpstr>    Svobodná základní škola o. p. s.</vt:lpstr>
      <vt:lpstr>Jsme soukromá základní škola založena rodiči, kteří hledali alternativní cestu vzdělávání pro své děti.</vt:lpstr>
      <vt:lpstr>Škola, která rozvíjí  cit, vůli a rozum</vt:lpstr>
      <vt:lpstr>Prezentace aplikace PowerPoint</vt:lpstr>
      <vt:lpstr>Cíle naší cesty za poznáním</vt:lpstr>
      <vt:lpstr>Cíle naší cesty za poznáním (pokr.)</vt:lpstr>
      <vt:lpstr>Hodnocení žáků</vt:lpstr>
      <vt:lpstr>Hodnocení  žáků</vt:lpstr>
      <vt:lpstr>Třídní učitel provází žáky  od 1. do 9. ročníku</vt:lpstr>
      <vt:lpstr>Jako zlatá nit se jednotlivými ročníky vine celoroční vyprávěcí látka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Epocha - hlavní vyučovací předmět</vt:lpstr>
      <vt:lpstr>Epocha a vyučovací předměty </vt:lpstr>
      <vt:lpstr>Předměty typické pro waldorfské školy - Kreslení forem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Eurytmie</vt:lpstr>
      <vt:lpstr>Prezentace aplikace PowerPoint</vt:lpstr>
      <vt:lpstr>Prezentace aplikace PowerPoint</vt:lpstr>
      <vt:lpstr>Výuka v přírodě a s přírodou</vt:lpstr>
      <vt:lpstr>Prezentace aplikace PowerPoint</vt:lpstr>
      <vt:lpstr>Prezentace aplikace PowerPoint</vt:lpstr>
      <vt:lpstr>Prezentace aplikace PowerPoint</vt:lpstr>
      <vt:lpstr>Zavádění čtení a psaní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Epochový sešit jako učebnice, kterou tvoříme společně</vt:lpstr>
      <vt:lpstr>Prezentace aplikace PowerPoint</vt:lpstr>
      <vt:lpstr>Prezentace aplikace PowerPoint</vt:lpstr>
      <vt:lpstr>Výuka matematiky</vt:lpstr>
      <vt:lpstr>Prezentace aplikace PowerPoint</vt:lpstr>
      <vt:lpstr>Prezentace aplikace PowerPoint</vt:lpstr>
      <vt:lpstr>Prezentace aplikace PowerPoint</vt:lpstr>
      <vt:lpstr>Prezentace aplikace PowerPoint</vt:lpstr>
      <vt:lpstr>Akvarelové malování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Fenologie a výuka trojkrokem</vt:lpstr>
      <vt:lpstr>Příklad z praxe</vt:lpstr>
      <vt:lpstr>Akustika - epocha fyziky  6. třída</vt:lpstr>
      <vt:lpstr>Prezentace aplikace PowerPoint</vt:lpstr>
      <vt:lpstr>Prezentace aplikace PowerPoint</vt:lpstr>
      <vt:lpstr>Rozvoj řemeslných dovedností </vt:lpstr>
      <vt:lpstr>Prezentace aplikace PowerPoint</vt:lpstr>
      <vt:lpstr>Prezentace aplikace PowerPoint</vt:lpstr>
      <vt:lpstr>Prezentace aplikace PowerPoint</vt:lpstr>
      <vt:lpstr>Prezentace aplikace PowerPoint</vt:lpstr>
      <vt:lpstr>Školní projekty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Slavnosti v průběhu roku</vt:lpstr>
      <vt:lpstr>Prezentace aplikace PowerPoint</vt:lpstr>
      <vt:lpstr>Prezentace aplikace PowerPoint</vt:lpstr>
      <vt:lpstr>Prezentace aplikace PowerPoint</vt:lpstr>
      <vt:lpstr>Školní družina</vt:lpstr>
      <vt:lpstr>Školní klub</vt:lpstr>
      <vt:lpstr>Stravování</vt:lpstr>
      <vt:lpstr>Prezentace aplikace PowerPoint</vt:lpstr>
      <vt:lpstr>Spolupracující organizace</vt:lpstr>
      <vt:lpstr>Spolupracující organizace</vt:lpstr>
      <vt:lpstr>Finanční podpora škole</vt:lpstr>
      <vt:lpstr>Kontakty: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Svobodná základní škola,  o. p. s.</dc:title>
  <dc:creator>Katarína Hurychová</dc:creator>
  <cp:lastModifiedBy>Katarína Hurychová</cp:lastModifiedBy>
  <cp:revision>4</cp:revision>
  <dcterms:modified xsi:type="dcterms:W3CDTF">2021-03-12T14:23:36Z</dcterms:modified>
  <cp:contentStatus/>
</cp:coreProperties>
</file>